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6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3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8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1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4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8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2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1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4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CC0B0-7243-4091-99DE-1C2DD70AD411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2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6AF0-612A-ED42-32F9-2D849E03B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1169"/>
            <a:ext cx="9144000" cy="125808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Bodoni MT" panose="02070603080606020203" pitchFamily="18" charset="0"/>
              </a:rPr>
              <a:t>Introduction to </a:t>
            </a:r>
            <a:br>
              <a:rPr lang="en-US" sz="4400" dirty="0">
                <a:latin typeface="Bodoni MT" panose="02070603080606020203" pitchFamily="18" charset="0"/>
              </a:rPr>
            </a:br>
            <a:r>
              <a:rPr lang="en-US" sz="4400" b="1" dirty="0">
                <a:solidFill>
                  <a:srgbClr val="00B050"/>
                </a:solidFill>
                <a:latin typeface="Bodoni MT" panose="02070603080606020203" pitchFamily="18" charset="0"/>
              </a:rPr>
              <a:t>8085 Microprocessor</a:t>
            </a:r>
            <a:endParaRPr lang="en-US" sz="4400" dirty="0">
              <a:latin typeface="Bodoni MT" panose="020706030806060202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7ABE3-EDF2-8B01-3A69-8FDAE606F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1029"/>
            <a:ext cx="9144000" cy="1925305"/>
          </a:xfrm>
        </p:spPr>
        <p:txBody>
          <a:bodyPr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Bodoni MT" panose="02070603080606020203" pitchFamily="18" charset="0"/>
              </a:rPr>
              <a:t>Presented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Bodoni MT" panose="02070603080606020203" pitchFamily="18" charset="0"/>
              </a:rPr>
              <a:t>Mahbubur Rahman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latin typeface="Bodoni MT" panose="02070603080606020203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odoni MT" panose="02070603080606020203" pitchFamily="18" charset="0"/>
              </a:rPr>
              <a:t>Lecturer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odoni MT" panose="02070603080606020203" pitchFamily="18" charset="0"/>
              </a:rPr>
              <a:t>Department of Computer Science and Engineering(CSE)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Bodoni MT" panose="02070603080606020203" pitchFamily="18" charset="0"/>
              </a:rPr>
              <a:t>Green University of Bangladesh(GUB)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E3ABA-EF8D-4D24-0941-1714DBD44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587577" cy="15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FB48B-8AAD-0FA1-DD1D-531C5DB0C5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184" y="68262"/>
            <a:ext cx="1392907" cy="139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4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07" y="867102"/>
            <a:ext cx="8797159" cy="52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930166"/>
            <a:ext cx="10657490" cy="50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26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945932"/>
            <a:ext cx="10578662" cy="49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6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8" y="756745"/>
            <a:ext cx="10405241" cy="54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2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" y="898634"/>
            <a:ext cx="10594427" cy="50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2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930166"/>
            <a:ext cx="10468304" cy="5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69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898634"/>
            <a:ext cx="10499833" cy="51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1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9" y="709449"/>
            <a:ext cx="10704787" cy="53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5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6" y="930166"/>
            <a:ext cx="10657490" cy="49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8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4" y="851339"/>
            <a:ext cx="10452538" cy="51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FBF0ED-0EF9-400D-BB2A-B26829708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104" y="2504661"/>
            <a:ext cx="10853531" cy="1537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6000" b="1" dirty="0">
                <a:solidFill>
                  <a:srgbClr val="00B050"/>
                </a:solidFill>
                <a:latin typeface="Bodoni MT" panose="02070603080606020203" pitchFamily="18" charset="0"/>
              </a:rPr>
              <a:t>8085 Microprocessor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0073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28" y="914401"/>
            <a:ext cx="10247586" cy="49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05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3" y="930166"/>
            <a:ext cx="1027911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82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0" y="898634"/>
            <a:ext cx="10673255" cy="50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86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961696"/>
            <a:ext cx="10515599" cy="49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44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8" y="898633"/>
            <a:ext cx="10594428" cy="51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1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819807"/>
            <a:ext cx="10673256" cy="5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1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914401"/>
            <a:ext cx="10452538" cy="50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8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882870"/>
            <a:ext cx="10704786" cy="49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7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0" y="851338"/>
            <a:ext cx="10673255" cy="51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28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6" y="804041"/>
            <a:ext cx="10689021" cy="52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4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8634"/>
            <a:ext cx="10452538" cy="50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86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1" y="930166"/>
            <a:ext cx="10689020" cy="50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61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1" y="914400"/>
            <a:ext cx="10625959" cy="52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94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" y="898633"/>
            <a:ext cx="10594427" cy="49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61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4" y="851338"/>
            <a:ext cx="10436773" cy="51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6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1" y="993228"/>
            <a:ext cx="10562897" cy="49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2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1" y="882869"/>
            <a:ext cx="10689021" cy="51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8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4" y="851338"/>
            <a:ext cx="10484069" cy="51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56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882869"/>
            <a:ext cx="10625957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94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A1E563-04B9-4E91-BE99-AF4CAEBF9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57" y="436547"/>
            <a:ext cx="6589059" cy="59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3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" y="882869"/>
            <a:ext cx="10515599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0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61697"/>
            <a:ext cx="10436771" cy="5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9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3" y="945931"/>
            <a:ext cx="10625958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24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45723"/>
              </p:ext>
            </p:extLst>
          </p:nvPr>
        </p:nvGraphicFramePr>
        <p:xfrm>
          <a:off x="693684" y="772512"/>
          <a:ext cx="10799378" cy="54774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5455">
                  <a:extLst>
                    <a:ext uri="{9D8B030D-6E8A-4147-A177-3AD203B41FA5}">
                      <a16:colId xmlns:a16="http://schemas.microsoft.com/office/drawing/2014/main" val="280211013"/>
                    </a:ext>
                  </a:extLst>
                </a:gridCol>
                <a:gridCol w="4128015">
                  <a:extLst>
                    <a:ext uri="{9D8B030D-6E8A-4147-A177-3AD203B41FA5}">
                      <a16:colId xmlns:a16="http://schemas.microsoft.com/office/drawing/2014/main" val="827341831"/>
                    </a:ext>
                  </a:extLst>
                </a:gridCol>
                <a:gridCol w="4265908">
                  <a:extLst>
                    <a:ext uri="{9D8B030D-6E8A-4147-A177-3AD203B41FA5}">
                      <a16:colId xmlns:a16="http://schemas.microsoft.com/office/drawing/2014/main" val="2991901529"/>
                    </a:ext>
                  </a:extLst>
                </a:gridCol>
              </a:tblGrid>
              <a:tr h="5944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Features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Memory Mapped IO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IO Mapped IO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525950454"/>
                  </a:ext>
                </a:extLst>
              </a:tr>
              <a:tr h="115027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Addressing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IO devices are accessed like any other memory location.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They cannot be accessed like any other memory location.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198599815"/>
                  </a:ext>
                </a:extLst>
              </a:tr>
              <a:tr h="5944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Address Size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They are assigned with 16-bit address values.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They are assigned with 8-bit address values.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461239623"/>
                  </a:ext>
                </a:extLst>
              </a:tr>
              <a:tr h="5944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Instructions Used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The instruction used are LDA and STA, etc.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The instruction used are IN and OUT.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4230683244"/>
                  </a:ext>
                </a:extLst>
              </a:tr>
              <a:tr h="115027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Cycles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Cycles involved during operation are Memory Read, Memory Write.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Cycles involved during operation are IO read and IO writes in the case of IO Mapped IO.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276618283"/>
                  </a:ext>
                </a:extLst>
              </a:tr>
              <a:tr h="115027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Registers Communicating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Any register can communicate with the IO device in case of Memory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Only Accumulator can communicate with IO devices in case of IO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2975203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779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259922"/>
              </p:ext>
            </p:extLst>
          </p:nvPr>
        </p:nvGraphicFramePr>
        <p:xfrm>
          <a:off x="693684" y="772512"/>
          <a:ext cx="10799378" cy="5202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5455">
                  <a:extLst>
                    <a:ext uri="{9D8B030D-6E8A-4147-A177-3AD203B41FA5}">
                      <a16:colId xmlns:a16="http://schemas.microsoft.com/office/drawing/2014/main" val="280211013"/>
                    </a:ext>
                  </a:extLst>
                </a:gridCol>
                <a:gridCol w="4128015">
                  <a:extLst>
                    <a:ext uri="{9D8B030D-6E8A-4147-A177-3AD203B41FA5}">
                      <a16:colId xmlns:a16="http://schemas.microsoft.com/office/drawing/2014/main" val="827341831"/>
                    </a:ext>
                  </a:extLst>
                </a:gridCol>
                <a:gridCol w="4265908">
                  <a:extLst>
                    <a:ext uri="{9D8B030D-6E8A-4147-A177-3AD203B41FA5}">
                      <a16:colId xmlns:a16="http://schemas.microsoft.com/office/drawing/2014/main" val="2991901529"/>
                    </a:ext>
                  </a:extLst>
                </a:gridCol>
              </a:tblGrid>
              <a:tr h="45034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Features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Memory Mapped IO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IO Mapped IO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525950454"/>
                  </a:ext>
                </a:extLst>
              </a:tr>
              <a:tr h="942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Space Involved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800" baseline="30000" dirty="0">
                          <a:effectLst/>
                          <a:latin typeface="Cambria" panose="02040503050406030204" pitchFamily="18" charset="0"/>
                        </a:rPr>
                        <a:t>16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 IO ports are possible to be used for interfacing in case of Memory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Only 256 I/O ports are available for interfacing in case of IO Mapped IO.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1722040425"/>
                  </a:ext>
                </a:extLst>
              </a:tr>
              <a:tr h="942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IO/M` signal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During writing or read cycles (IO/M` = 0 ) in case of Memory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During writing or read cycles (IO/M` = 1) in case of IO Mapped IO.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397731004"/>
                  </a:ext>
                </a:extLst>
              </a:tr>
              <a:tr h="143397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Control Signal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No separate control signal required since we have unified memory space in the case of Memory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Special control signals are used in the case of IO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989582911"/>
                  </a:ext>
                </a:extLst>
              </a:tr>
              <a:tr h="143397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Arithmetic and Logical operations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Arithmetic and logical operations are performed directly on the data in the case of Memory Mapped IO.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Arithmetic and logical operations cannot be performed directly on the data in the case of IO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240171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616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97635"/>
              </p:ext>
            </p:extLst>
          </p:nvPr>
        </p:nvGraphicFramePr>
        <p:xfrm>
          <a:off x="646388" y="740980"/>
          <a:ext cx="10878204" cy="5937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26068">
                  <a:extLst>
                    <a:ext uri="{9D8B030D-6E8A-4147-A177-3AD203B41FA5}">
                      <a16:colId xmlns:a16="http://schemas.microsoft.com/office/drawing/2014/main" val="2276758356"/>
                    </a:ext>
                  </a:extLst>
                </a:gridCol>
                <a:gridCol w="3626068">
                  <a:extLst>
                    <a:ext uri="{9D8B030D-6E8A-4147-A177-3AD203B41FA5}">
                      <a16:colId xmlns:a16="http://schemas.microsoft.com/office/drawing/2014/main" val="1963753869"/>
                    </a:ext>
                  </a:extLst>
                </a:gridCol>
                <a:gridCol w="3626068">
                  <a:extLst>
                    <a:ext uri="{9D8B030D-6E8A-4147-A177-3AD203B41FA5}">
                      <a16:colId xmlns:a16="http://schemas.microsoft.com/office/drawing/2014/main" val="2989282905"/>
                    </a:ext>
                  </a:extLst>
                </a:gridCol>
              </a:tblGrid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Basis for Comparison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Memory mapped I/O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mapped I/O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125616854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Basic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devices are treated as memory.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devices are treated as I/O devices.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711420142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Allotted address size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16-bit (A</a:t>
                      </a:r>
                      <a:r>
                        <a:rPr lang="en-US" sz="1800" baseline="-25000">
                          <a:effectLst/>
                          <a:latin typeface="Cambria" panose="02040503050406030204" pitchFamily="18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 – A</a:t>
                      </a:r>
                      <a:r>
                        <a:rPr lang="en-US" sz="1800" baseline="-25000">
                          <a:effectLst/>
                          <a:latin typeface="Cambria" panose="02040503050406030204" pitchFamily="18" charset="0"/>
                        </a:rPr>
                        <a:t>15</a:t>
                      </a: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8-bit (A</a:t>
                      </a:r>
                      <a:r>
                        <a:rPr lang="en-US" sz="1800" baseline="-25000">
                          <a:effectLst/>
                          <a:latin typeface="Cambria" panose="02040503050406030204" pitchFamily="18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 – A</a:t>
                      </a:r>
                      <a:r>
                        <a:rPr lang="en-US" sz="1800" baseline="-25000">
                          <a:effectLst/>
                          <a:latin typeface="Cambria" panose="02040503050406030204" pitchFamily="18" charset="0"/>
                        </a:rPr>
                        <a:t>7</a:t>
                      </a: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2229910337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Data transfer instructions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Same for memory and I/O devices.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Different for memory and I/O devices.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242896976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Cycles involved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Memory read and memory write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read and I/O write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906697348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Interfacing of I/O ports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Large (around 64K)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Comparatively small (around 256)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2352264372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Control signal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No separate control signal is needed for I/O devices.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Special control signals are used for I/O devices.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4206489582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Efficiency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Less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Comparatively more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467090876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Decoder hardware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More decoder hardware required.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Less decoder hardware required.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1838951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672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86568"/>
              </p:ext>
            </p:extLst>
          </p:nvPr>
        </p:nvGraphicFramePr>
        <p:xfrm>
          <a:off x="646388" y="740978"/>
          <a:ext cx="10878204" cy="5601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26068">
                  <a:extLst>
                    <a:ext uri="{9D8B030D-6E8A-4147-A177-3AD203B41FA5}">
                      <a16:colId xmlns:a16="http://schemas.microsoft.com/office/drawing/2014/main" val="2276758356"/>
                    </a:ext>
                  </a:extLst>
                </a:gridCol>
                <a:gridCol w="3626068">
                  <a:extLst>
                    <a:ext uri="{9D8B030D-6E8A-4147-A177-3AD203B41FA5}">
                      <a16:colId xmlns:a16="http://schemas.microsoft.com/office/drawing/2014/main" val="1963753869"/>
                    </a:ext>
                  </a:extLst>
                </a:gridCol>
                <a:gridCol w="3626068">
                  <a:extLst>
                    <a:ext uri="{9D8B030D-6E8A-4147-A177-3AD203B41FA5}">
                      <a16:colId xmlns:a16="http://schemas.microsoft.com/office/drawing/2014/main" val="2989282905"/>
                    </a:ext>
                  </a:extLst>
                </a:gridCol>
              </a:tblGrid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Basis for Comparison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Memory mapped I/O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mapped I/O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125616854"/>
                  </a:ext>
                </a:extLst>
              </a:tr>
              <a:tr h="10575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IO/M’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During memory read or memory write operations, IO/M’ is kept low.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During I/O read and I/O write operation, IO/M’ is kept high.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91949084"/>
                  </a:ext>
                </a:extLst>
              </a:tr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Data movement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Between registers and ports.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Between accumulator and ports.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18129277"/>
                  </a:ext>
                </a:extLst>
              </a:tr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Logical approach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Simple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Complex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162724315"/>
                  </a:ext>
                </a:extLst>
              </a:tr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Usability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In small systems where memory requirement is less.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In systems that need large memory space.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2180455508"/>
                  </a:ext>
                </a:extLst>
              </a:tr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Speed of operation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Slow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Comparatively fast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901244034"/>
                  </a:ext>
                </a:extLst>
              </a:tr>
              <a:tr h="1569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Example of instruction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LDA ****H</a:t>
                      </a:r>
                      <a:br>
                        <a:rPr lang="en-US" sz="1800" dirty="0">
                          <a:effectLst/>
                          <a:latin typeface="Cambria" panose="02040503050406030204" pitchFamily="18" charset="0"/>
                        </a:rPr>
                      </a:b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STA ****H</a:t>
                      </a:r>
                      <a:br>
                        <a:rPr lang="en-US" sz="1800" dirty="0">
                          <a:effectLst/>
                          <a:latin typeface="Cambria" panose="02040503050406030204" pitchFamily="18" charset="0"/>
                        </a:rPr>
                      </a:b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MOV A, M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IN ****H</a:t>
                      </a:r>
                      <a:br>
                        <a:rPr lang="en-US" sz="1800" dirty="0">
                          <a:effectLst/>
                          <a:latin typeface="Cambria" panose="02040503050406030204" pitchFamily="18" charset="0"/>
                        </a:rPr>
                      </a:b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OUT ****H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1347657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3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6" y="867103"/>
            <a:ext cx="10657490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2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" y="914400"/>
            <a:ext cx="10673256" cy="50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81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930166"/>
            <a:ext cx="10578663" cy="5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1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2" y="804040"/>
            <a:ext cx="10815145" cy="52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" y="835572"/>
            <a:ext cx="10846675" cy="52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9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BD080506AAEF42915473DE018BD58E" ma:contentTypeVersion="4" ma:contentTypeDescription="Create a new document." ma:contentTypeScope="" ma:versionID="4d64515f6db700ff5dbb872dfd1beddf">
  <xsd:schema xmlns:xsd="http://www.w3.org/2001/XMLSchema" xmlns:xs="http://www.w3.org/2001/XMLSchema" xmlns:p="http://schemas.microsoft.com/office/2006/metadata/properties" xmlns:ns2="1b7bb131-7488-45ee-932c-635f048d203e" targetNamespace="http://schemas.microsoft.com/office/2006/metadata/properties" ma:root="true" ma:fieldsID="9d362a33fd0457c1adb624f793f908b8" ns2:_="">
    <xsd:import namespace="1b7bb131-7488-45ee-932c-635f048d20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7bb131-7488-45ee-932c-635f048d20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33D72F-F76C-461E-A81D-CCA404ED3396}"/>
</file>

<file path=customXml/itemProps2.xml><?xml version="1.0" encoding="utf-8"?>
<ds:datastoreItem xmlns:ds="http://schemas.openxmlformats.org/officeDocument/2006/customXml" ds:itemID="{5266393B-6772-42DF-9E75-B36F85D73C0A}"/>
</file>

<file path=customXml/itemProps3.xml><?xml version="1.0" encoding="utf-8"?>
<ds:datastoreItem xmlns:ds="http://schemas.openxmlformats.org/officeDocument/2006/customXml" ds:itemID="{0C1B623B-899E-4ECA-9511-6A1D451C375B}"/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583</Words>
  <Application>Microsoft Office PowerPoint</Application>
  <PresentationFormat>Widescreen</PresentationFormat>
  <Paragraphs>89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Bodoni MT</vt:lpstr>
      <vt:lpstr>Calibri</vt:lpstr>
      <vt:lpstr>Calibri Light</vt:lpstr>
      <vt:lpstr>Cambria</vt:lpstr>
      <vt:lpstr>Office Theme</vt:lpstr>
      <vt:lpstr>Introduction to  8085 Microprocessor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Kabir.CSE</dc:creator>
  <cp:lastModifiedBy>Mahbubur Rahman</cp:lastModifiedBy>
  <cp:revision>42</cp:revision>
  <dcterms:created xsi:type="dcterms:W3CDTF">2022-07-20T09:53:03Z</dcterms:created>
  <dcterms:modified xsi:type="dcterms:W3CDTF">2023-10-26T05:22:21Z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0x010100D2BD080506AAEF42915473DE018BD58E</vt:lpwstr>
  </property>
</Properties>
</file>